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352" r:id="rId3"/>
    <p:sldId id="259" r:id="rId4"/>
    <p:sldId id="300" r:id="rId5"/>
    <p:sldId id="353" r:id="rId6"/>
    <p:sldId id="336" r:id="rId7"/>
    <p:sldId id="349" r:id="rId8"/>
    <p:sldId id="344" r:id="rId9"/>
    <p:sldId id="343" r:id="rId1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6600"/>
    <a:srgbClr val="FF3300"/>
    <a:srgbClr val="FF9933"/>
    <a:srgbClr val="CC00FF"/>
    <a:srgbClr val="5F5F5F"/>
    <a:srgbClr val="FFCC99"/>
    <a:srgbClr val="9966FF"/>
    <a:srgbClr val="33CCCC"/>
    <a:srgbClr val="46C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75" autoAdjust="0"/>
    <p:restoredTop sz="73499" autoAdjust="0"/>
  </p:normalViewPr>
  <p:slideViewPr>
    <p:cSldViewPr snapToGrid="0">
      <p:cViewPr varScale="1">
        <p:scale>
          <a:sx n="85" d="100"/>
          <a:sy n="85" d="100"/>
        </p:scale>
        <p:origin x="13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Количество, чел.</a:t>
            </a:r>
          </a:p>
        </c:rich>
      </c:tx>
      <c:layout>
        <c:manualLayout>
          <c:xMode val="edge"/>
          <c:yMode val="edge"/>
          <c:x val="0.72872842474091415"/>
          <c:y val="0.1266812437807351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60"/>
      <c:rotY val="20"/>
      <c:rAngAx val="0"/>
      <c:perspective val="2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076610895020368"/>
          <c:y val="0.15707807348697084"/>
          <c:w val="0.34944674387622626"/>
          <c:h val="0.736573869129985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Количество, чел.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  <a:bevelB/>
              <a:contourClr>
                <a:srgbClr val="000000"/>
              </a:contourClr>
            </a:sp3d>
          </c:spPr>
          <c:explosion val="1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bevelB/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bevelB/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bevelB/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bevelB/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rgbClr val="FF66FF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bevelB/>
                <a:contourClr>
                  <a:schemeClr val="lt1"/>
                </a:contourClr>
              </a:sp3d>
            </c:spPr>
          </c:dPt>
          <c:dLbls>
            <c:dLbl>
              <c:idx val="4"/>
              <c:layout>
                <c:manualLayout>
                  <c:x val="0.10101411795269125"/>
                  <c:y val="-0.105840255418166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С нарушениями слуха</c:v>
                </c:pt>
                <c:pt idx="1">
                  <c:v>С нарушениями зрения</c:v>
                </c:pt>
                <c:pt idx="2">
                  <c:v>Снарушениями ОДА</c:v>
                </c:pt>
                <c:pt idx="3">
                  <c:v>Иные ограничения</c:v>
                </c:pt>
                <c:pt idx="4">
                  <c:v>Лиц с ОВЗ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26</c:v>
                </c:pt>
                <c:pt idx="1">
                  <c:v>10</c:v>
                </c:pt>
                <c:pt idx="2">
                  <c:v>21</c:v>
                </c:pt>
                <c:pt idx="3">
                  <c:v>113</c:v>
                </c:pt>
                <c:pt idx="4">
                  <c:v>515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9356667034706108"/>
          <c:w val="0.97101834765972528"/>
          <c:h val="0.206433329652938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Количество, чел</a:t>
            </a:r>
            <a:r>
              <a:rPr lang="ru-RU" dirty="0"/>
              <a:t>.</a:t>
            </a:r>
          </a:p>
        </c:rich>
      </c:tx>
      <c:layout>
        <c:manualLayout>
          <c:xMode val="edge"/>
          <c:yMode val="edge"/>
          <c:x val="0.74464088807377193"/>
          <c:y val="0.125669785322362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60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1447463884706783"/>
          <c:y val="0.12047609387961758"/>
          <c:w val="0.37407819268265502"/>
          <c:h val="0.7389297618046313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Количество, чел.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explosion val="14"/>
          <c:dPt>
            <c:idx val="0"/>
            <c:bubble3D val="0"/>
            <c:spPr>
              <a:solidFill>
                <a:srgbClr val="0070C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00B05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rgbClr val="FF66FF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contourClr>
                  <a:schemeClr val="lt1"/>
                </a:contourClr>
              </a:sp3d>
            </c:spPr>
          </c:dPt>
          <c:dLbls>
            <c:dLbl>
              <c:idx val="1"/>
              <c:layout>
                <c:manualLayout>
                  <c:x val="7.5723274485212863E-2"/>
                  <c:y val="-2.1847070798508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2431308816169094E-2"/>
                  <c:y val="7.5923754502272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1116564133896996"/>
                  <c:y val="-0.157638592952764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С нарушениями слуха</c:v>
                </c:pt>
                <c:pt idx="1">
                  <c:v>С нарушениями зрения</c:v>
                </c:pt>
                <c:pt idx="2">
                  <c:v>С нарушениями ОДА</c:v>
                </c:pt>
                <c:pt idx="3">
                  <c:v>Иные нарушения</c:v>
                </c:pt>
                <c:pt idx="4">
                  <c:v>Лиц с ОВЗ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34</c:v>
                </c:pt>
                <c:pt idx="1">
                  <c:v>11</c:v>
                </c:pt>
                <c:pt idx="2">
                  <c:v>27</c:v>
                </c:pt>
                <c:pt idx="3">
                  <c:v>137</c:v>
                </c:pt>
                <c:pt idx="4">
                  <c:v>988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7489045124028821"/>
          <c:w val="0.99654202367920663"/>
          <c:h val="0.225109548759711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100" dirty="0"/>
              <a:t>Количество , чел.</a:t>
            </a:r>
          </a:p>
        </c:rich>
      </c:tx>
      <c:layout>
        <c:manualLayout>
          <c:xMode val="edge"/>
          <c:yMode val="edge"/>
          <c:x val="0.6392216981132075"/>
          <c:y val="0.209561187947921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40"/>
      <c:rAngAx val="0"/>
      <c:perspective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4948094636755311"/>
          <c:y val="0.24685524148420473"/>
          <c:w val="0.24443433367998812"/>
          <c:h val="0.542973863017111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, чел.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  <a:contourClr>
                <a:srgbClr val="000000"/>
              </a:contourClr>
            </a:sp3d>
          </c:spPr>
          <c:explosion val="33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rgbClr val="9966FF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rgbClr val="FF9933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 w="165100" prst="coolSlant"/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 нарушениями слуха</c:v>
                </c:pt>
                <c:pt idx="1">
                  <c:v>С нарушениями зрения</c:v>
                </c:pt>
                <c:pt idx="2">
                  <c:v>С нарушениями ОДА</c:v>
                </c:pt>
                <c:pt idx="3">
                  <c:v>Иные нарушения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5271862326549954"/>
          <c:w val="0.99879475560837916"/>
          <c:h val="0.215847198542312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0.11387</cdr:x>
      <cdr:y>0</cdr:y>
    </cdr:from>
    <cdr:to>
      <cdr:x>0.95055</cdr:x>
      <cdr:y>0.12067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97809" y="-3144951"/>
          <a:ext cx="5127257" cy="377650"/>
        </a:xfrm>
        <a:prstGeom xmlns:a="http://schemas.openxmlformats.org/drawingml/2006/main" prst="rect">
          <a:avLst/>
        </a:prstGeom>
        <a:solidFill xmlns:a="http://schemas.openxmlformats.org/drawingml/2006/main">
          <a:srgbClr val="0070C0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ПОО Тюменской области в 2015-2016 учебный год</a:t>
          </a:r>
          <a:endParaRPr lang="ru-RU" sz="1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0.10067</cdr:x>
      <cdr:y>0</cdr:y>
    </cdr:from>
    <cdr:to>
      <cdr:x>0.96803</cdr:x>
      <cdr:y>0.11749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72511" y="0"/>
          <a:ext cx="4932605" cy="356190"/>
        </a:xfrm>
        <a:prstGeom xmlns:a="http://schemas.openxmlformats.org/drawingml/2006/main" prst="rect">
          <a:avLst/>
        </a:prstGeom>
        <a:solidFill xmlns:a="http://schemas.openxmlformats.org/drawingml/2006/main">
          <a:srgbClr val="0070C0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ПОО Тюменской области в 2016-2017 учебный год</a:t>
          </a:r>
          <a:endParaRPr lang="ru-RU" sz="1600" b="1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0.02234</cdr:x>
      <cdr:y>0.04568</cdr:y>
    </cdr:from>
    <cdr:to>
      <cdr:x>0.97765</cdr:x>
      <cdr:y>0.18985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0323" y="110735"/>
          <a:ext cx="5144153" cy="349484"/>
        </a:xfrm>
        <a:prstGeom xmlns:a="http://schemas.openxmlformats.org/drawingml/2006/main" prst="rect">
          <a:avLst/>
        </a:prstGeom>
        <a:solidFill xmlns:a="http://schemas.openxmlformats.org/drawingml/2006/main">
          <a:srgbClr val="0070C0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ГАПОУ ТО «Тюменский педагогический колледж»</a:t>
          </a: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E1621E-C321-4232-8460-4F21E2E2EE0E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A54E3-6E38-46DB-92F6-3A9B597D4B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68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в решением заседания Советов директоров профессиональных образовательных организаций Тюменской области от 19.02.2015г. в Тюменском педагогическом колледже была создана базовая площадка «Организация образовательного процесса для обучения инвалидов и лиц с ограниченными возможностями здоровья в профессиональных образовательных организациях».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состав временной рабочей группы базовой площадки включено 4 профессиональных образовательных организации: Тюменский педагогический колледж, Западно-Сибирский государственный колледж, Тюменский колледж транспортных технологий, Тюменский медицинский колледж.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A54E3-6E38-46DB-92F6-3A9B597D4BE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523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осуществления образовательной деятельности разработаны нормативные документы Федерального и регионального уровней (на слайде).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Свою деятельность базовая площадка осуществляет на основании Положения и Программы базовой площадки «Организация образовательного процесса для обучения инвалидов и лиц с ограниченными возможностями здоровья».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A54E3-6E38-46DB-92F6-3A9B597D4BE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375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Задачи Базовой площадки представлены на слайде.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A54E3-6E38-46DB-92F6-3A9B597D4BE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594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2014 году в колледже были созданы условия для обучения инвалидов и лиц с ОВЗ. В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рамках реализации Государственной программы «Доступная среда» в колледже переоборудована архитектурная доступность для обучающихся с нарушением зрения, слуха, опорно-двигательного аппарата и инвалидов-колясочников.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A54E3-6E38-46DB-92F6-3A9B597D4BE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781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сайте колледжа создан раздел «Доступная среда», в котором размещены нормативные документы по образовательной деятельности с инвалидами и лицами с ОВЗ, программа деятельности базовой площадки, адаптированные программы обучения, планы и мероприятия с данной категорией лиц. Сайт адаптирован для пользователей с нарушениями зрения.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A54E3-6E38-46DB-92F6-3A9B597D4BE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2932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рамках реализации программы базовой площадки специалисты колледжа проводили и принимали участие в мероприятиях Всероссийского, регионального, областного и местного уровней с участием обучающихся инвалидов и лиц с ОВЗ: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презентация опыта работы колледжа в рамках Единых методических дней 14-16.12.2015г. на коммуникационной сессии «Использование приемов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фасилитации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образовательном процессе», презентация опыта деятельности базовой площадки «Организация образовательного процесса для обучения инвалидов и лиц с ограниченными возможностями здоровья» (12 участников-выступающих);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отчет на Межрегиональном совещании ПОО УРФО по выполнению майских указов Президента (ноябрь 2015);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обмен опытом работы на заседаниях работников профессиональных образовательных организаций Уральского федерального округа по вопросам доступности для инвалидов и лиц с ограниченными возможностями здоровья в г. Кургане (декабрь 2015), г. Челябинске (марте 2016), г. Екатеринбурге (октябрь 2016);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участие во Всероссийской научно-практической конференции «Культура инклюзии: проблемы, условия, факторы реализации» с публикацией научных статей опыта работы колледжа в Екатеринбурге (январь 2016);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организация и проведение семинара-практикума для специалистов профессиональных образовательных организаций юга Тюменской области с получением сертификата на базе нашего колледжа (февраль 2016).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A54E3-6E38-46DB-92F6-3A9B597D4BE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636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Тюменском педагогическом колледже обучается 7 инвалидов с нарушениями зрения, слуха, опорно-двигательного аппарата.</a:t>
            </a:r>
          </a:p>
          <a:p>
            <a:pPr marL="0" indent="0">
              <a:buFontTx/>
              <a:buNone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профессиональных организациях Тюменской области в 2015-2016 учебном году обучалось 170 студентов с инвалидностью и 515 обучающихся с ограниченными возможностями здоровья. </a:t>
            </a:r>
          </a:p>
          <a:p>
            <a:pPr marL="0" indent="0">
              <a:buFontTx/>
              <a:buNone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Сегодня обучается 206 студентов с инвалидностью и 988 обучающихся с ограниченными возможностями здоровья.</a:t>
            </a:r>
          </a:p>
          <a:p>
            <a:pPr marL="0" indent="0">
              <a:buFontTx/>
              <a:buNone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Таким образом, студентов с инвалидностью в профессиональных организациях Тюменской области увеличилось на 21% и 91% соответственно.</a:t>
            </a:r>
          </a:p>
          <a:p>
            <a:pPr marL="0" indent="0">
              <a:buFontTx/>
              <a:buNone/>
            </a:pP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слайде представлены данные по видам нарушений жизнедеятельности: слуха, зрения, опорно-двигательного аппарата, иные виды ограничения здоровья.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A54E3-6E38-46DB-92F6-3A9B597D4BE2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87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Педагогический колледж является членом рабочей группы работников профессиональных образовательных организаций Уральского федерального округа по вопросам доступности для инвалидов и лиц с ограниченными возможностями здоровья, на заседаниях которой обсуждаются вопросы информационной и консультативной поддержки инвалидов в получении профессионального образования.</a:t>
            </a:r>
          </a:p>
          <a:p>
            <a:r>
              <a:rPr lang="ru-R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октябре 2016 года Западно-Сибирский государственный колледж включен в состав рабочей группы работников профессиональных образовательных организаций Уральского федерального округа, так как с 25.07.2016г. данный колледж является базовой профессиональной образовательной организацией, обеспечивающей поддержку региональной системы инклюзивного профессионального образования (Приказ Департамента образования и науки Тюменской области №653/ОД от 25.07.2016 «Об определении ГАПОУ ТО «Западно-Сибирский государственный колледж» базовой профессиональной образовательной организацией, обеспечивающей поддержку региональной системы инклюзивного профессионального образования»).</a:t>
            </a:r>
          </a:p>
          <a:p>
            <a:r>
              <a:rPr lang="ru-R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Таким образом, начатую работу по созданию специальных условий обучения инвалидов и лиц с ограниченными возможностями здоровья, обучающихся в Тюменском педагогическом колледже, мы будем продолжать и поддерживать.</a:t>
            </a:r>
          </a:p>
          <a:p>
            <a:r>
              <a:rPr lang="ru-RU" sz="11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 также осуществлять взаимообмен информацией с базовой организацией - Западно-Сибирским государственным колледжем.</a:t>
            </a:r>
            <a:endParaRPr lang="ru-RU" sz="11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A54E3-6E38-46DB-92F6-3A9B597D4BE2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41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Благодарю </a:t>
            </a:r>
            <a:r>
              <a:rPr lang="ru-RU" baseline="0" smtClean="0"/>
              <a:t>за внимание!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A54E3-6E38-46DB-92F6-3A9B597D4BE2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018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432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089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462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l"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A1B4EB-0F85-44FD-9176-2F65D5AAF53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22.12.2016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89F20-CDF5-4069-BCFF-1DCE5FAAA0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78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734733" y="188913"/>
            <a:ext cx="8847667" cy="6334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125538"/>
            <a:ext cx="5384800" cy="2424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125538"/>
            <a:ext cx="5384800" cy="2424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09600" y="3702051"/>
            <a:ext cx="5384800" cy="2424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7600" y="3702051"/>
            <a:ext cx="5384800" cy="24241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25157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3A7F9-5F12-4D6B-8200-7E6683031435}" type="slidenum">
              <a:rPr lang="ru-RU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79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326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71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047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095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495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652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3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567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A6A44-AFD8-4EB8-8A2B-45BAA3AFF1B9}" type="datetimeFigureOut">
              <a:rPr lang="ru-RU" smtClean="0"/>
              <a:t>22.12.2016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F3EE1-BAFD-4C37-8CFC-84933425FF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021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8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jp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gif"/><Relationship Id="rId2" Type="http://schemas.openxmlformats.org/officeDocument/2006/relationships/slideLayout" Target="../slideLayouts/slideLayout5.xml"/><Relationship Id="rId16" Type="http://schemas.openxmlformats.org/officeDocument/2006/relationships/image" Target="../media/image30.jpg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jpe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-1" y="3955971"/>
            <a:ext cx="12030076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Организация образовательного процесса для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обучения инвалидов и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лиц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ограниченными возможностями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здоровья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профессиональных образовательных организациях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11"/>
          <p:cNvSpPr txBox="1">
            <a:spLocks noChangeArrowheads="1"/>
          </p:cNvSpPr>
          <p:nvPr/>
        </p:nvSpPr>
        <p:spPr bwMode="auto">
          <a:xfrm>
            <a:off x="7259253" y="5486390"/>
            <a:ext cx="47215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None/>
              <a:defRPr/>
            </a:pPr>
            <a:r>
              <a:rPr lang="ru-RU" alt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Черепанов Валерий Владимирович,</a:t>
            </a:r>
            <a:endParaRPr lang="ru-RU" alt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ru-RU" alt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alt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иректор, </a:t>
            </a:r>
            <a:r>
              <a:rPr lang="ru-RU" altLang="ru-RU" sz="16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к.п.н</a:t>
            </a:r>
            <a:r>
              <a:rPr lang="ru-RU" alt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., доцент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1" y="0"/>
            <a:ext cx="12192001" cy="738664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cap="all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департамент образования и науки тюменской области</a:t>
            </a:r>
            <a:endParaRPr lang="ru-RU" sz="1400" b="1" dirty="0">
              <a:solidFill>
                <a:srgbClr val="FFFFFF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ГОСУДАРСТВЕННОЕ АВТОНОМНОЕ ПРОФЕССИОНАЛЬНОЕ ОБРАЗОВАТЕЛЬНОЕ УЧРЕЖДЕНИЕ ТЮМЕНСКОЙ ОБЛАСТИ «ТЮМЕНСКИЙ ПЕДАГОГИЧЕСКИЙ КОЛЛЕДЖ»</a:t>
            </a:r>
          </a:p>
        </p:txBody>
      </p:sp>
      <p:pic>
        <p:nvPicPr>
          <p:cNvPr id="9" name="Рисунок 13" descr="C:\Users\User\Desktop\tpklogo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-9067"/>
            <a:ext cx="47706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097" y="794874"/>
            <a:ext cx="4423803" cy="310488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6027003"/>
            <a:ext cx="12192000" cy="83099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>
              <a:defRPr/>
            </a:pPr>
            <a:endParaRPr lang="ru-RU" sz="1600" b="1" cap="all" dirty="0" smtClean="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endParaRPr lang="ru-RU" sz="1600" b="1" cap="all" dirty="0" smtClean="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19289" y="6288613"/>
            <a:ext cx="1739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Тюмень, 2016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7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-1" y="0"/>
            <a:ext cx="12192001" cy="83099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ориентиры государственной политики </a:t>
            </a:r>
            <a:endParaRPr lang="ru-RU" sz="2400" b="1" kern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kern="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инклюзивного профессионального </a:t>
            </a:r>
            <a:r>
              <a:rPr lang="ru-RU" sz="2400" b="1" kern="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2000" b="1" kern="0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-7683" y="6550223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345537" y="1006696"/>
            <a:ext cx="3348100" cy="13849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6838" indent="-96838" algn="ctr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Указы Президента РФ от 7 мая 2012 г. №597, 599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7907687" y="4418093"/>
            <a:ext cx="3488069" cy="1569660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LeftFacing">
              <a:rot lat="324354" lon="2654986" rev="21389343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Федеральная целевая программа развития образования на 2016-2020 годы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8239309" y="1371987"/>
            <a:ext cx="3262109" cy="2308324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LeftFacing">
              <a:rot lat="21305479" lon="2401587" rev="21335902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109538"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Государственная программа Российской Федерации «Доступная среда» на 2011-2020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годы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30569" y="993329"/>
            <a:ext cx="3357205" cy="3139321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RightFacing" fov="2400000">
              <a:rot lat="21006376" lon="19175070" rev="267082"/>
            </a:camera>
            <a:lightRig rig="flood" dir="t">
              <a:rot lat="0" lon="0" rev="13800000"/>
            </a:lightRig>
          </a:scene3d>
          <a:sp3d extrusionH="107950" prstMaterial="plastic">
            <a:bevelT w="698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Распоряжение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Правительства РФ от 15.10.2012 № 1921-р </a:t>
            </a:r>
            <a:r>
              <a:rPr lang="ru-RU" sz="1400" b="1" dirty="0">
                <a:solidFill>
                  <a:schemeClr val="tx1"/>
                </a:solidFill>
              </a:rPr>
              <a:t>«</a:t>
            </a:r>
            <a:r>
              <a:rPr lang="ru-RU" sz="1400" b="1" dirty="0">
                <a:solidFill>
                  <a:srgbClr val="002060"/>
                </a:solidFill>
              </a:rPr>
              <a:t>Об утверждении комплекса мер, направленных на повышение эффективности реализации мероприятий по содействию трудоустройству инвалидов и на обеспечение доступности профессионального образования на 2012-2015 гг.»</a:t>
            </a:r>
          </a:p>
          <a:p>
            <a:pPr algn="ctr"/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71420" y="4531050"/>
            <a:ext cx="3276922" cy="1692771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RightFacing">
              <a:rot lat="271441" lon="19524272" rev="416552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План мероприятий на  период  2015-2017 гг. </a:t>
            </a: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обеспечению доступности профессионального образования для инвалидов и лиц с ограниченными возможностями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здоровья</a:t>
            </a:r>
          </a:p>
        </p:txBody>
      </p:sp>
      <p:grpSp>
        <p:nvGrpSpPr>
          <p:cNvPr id="48" name="Группа 47"/>
          <p:cNvGrpSpPr/>
          <p:nvPr/>
        </p:nvGrpSpPr>
        <p:grpSpPr>
          <a:xfrm>
            <a:off x="5766348" y="2500806"/>
            <a:ext cx="449635" cy="282063"/>
            <a:chOff x="3275547" y="1490463"/>
            <a:chExt cx="459743" cy="287120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49" name="Стрелка вправо 48"/>
            <p:cNvSpPr/>
            <p:nvPr/>
          </p:nvSpPr>
          <p:spPr>
            <a:xfrm rot="16200000">
              <a:off x="3361859" y="1404151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Стрелка вправо 4"/>
            <p:cNvSpPr/>
            <p:nvPr/>
          </p:nvSpPr>
          <p:spPr>
            <a:xfrm rot="16200000">
              <a:off x="3404927" y="1539168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53" name="Группа 52"/>
          <p:cNvGrpSpPr/>
          <p:nvPr/>
        </p:nvGrpSpPr>
        <p:grpSpPr>
          <a:xfrm rot="766163">
            <a:off x="7852440" y="4292559"/>
            <a:ext cx="268757" cy="451646"/>
            <a:chOff x="4300695" y="2342987"/>
            <a:chExt cx="287120" cy="459743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4" name="Стрелка вправо 53"/>
            <p:cNvSpPr/>
            <p:nvPr/>
          </p:nvSpPr>
          <p:spPr>
            <a:xfrm>
              <a:off x="4300695" y="2342987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Стрелка вправо 6"/>
            <p:cNvSpPr/>
            <p:nvPr/>
          </p:nvSpPr>
          <p:spPr>
            <a:xfrm>
              <a:off x="4300695" y="2434936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56" name="Группа 55"/>
          <p:cNvGrpSpPr/>
          <p:nvPr/>
        </p:nvGrpSpPr>
        <p:grpSpPr>
          <a:xfrm rot="13418209">
            <a:off x="7208789" y="2949071"/>
            <a:ext cx="449635" cy="282063"/>
            <a:chOff x="3275547" y="3368135"/>
            <a:chExt cx="459743" cy="287120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7" name="Стрелка вправо 56"/>
            <p:cNvSpPr/>
            <p:nvPr/>
          </p:nvSpPr>
          <p:spPr>
            <a:xfrm rot="5400000">
              <a:off x="3361859" y="3281823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Стрелка вправо 8"/>
            <p:cNvSpPr/>
            <p:nvPr/>
          </p:nvSpPr>
          <p:spPr>
            <a:xfrm rot="5400000">
              <a:off x="3404927" y="3330704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60" name="Группа 59"/>
          <p:cNvGrpSpPr/>
          <p:nvPr/>
        </p:nvGrpSpPr>
        <p:grpSpPr>
          <a:xfrm rot="20600975">
            <a:off x="3939895" y="4247831"/>
            <a:ext cx="260870" cy="541105"/>
            <a:chOff x="2423023" y="2342987"/>
            <a:chExt cx="287120" cy="459743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61" name="Стрелка вправо 60"/>
            <p:cNvSpPr/>
            <p:nvPr/>
          </p:nvSpPr>
          <p:spPr>
            <a:xfrm rot="10800000">
              <a:off x="2423023" y="2342987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2" name="Стрелка вправо 10"/>
            <p:cNvSpPr/>
            <p:nvPr/>
          </p:nvSpPr>
          <p:spPr>
            <a:xfrm rot="21600000">
              <a:off x="2509159" y="2434936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63" name="Группа 62"/>
          <p:cNvGrpSpPr/>
          <p:nvPr/>
        </p:nvGrpSpPr>
        <p:grpSpPr>
          <a:xfrm rot="19002784">
            <a:off x="4199101" y="3048310"/>
            <a:ext cx="449635" cy="282063"/>
            <a:chOff x="3275547" y="1490463"/>
            <a:chExt cx="459743" cy="287120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64" name="Стрелка вправо 63"/>
            <p:cNvSpPr/>
            <p:nvPr/>
          </p:nvSpPr>
          <p:spPr>
            <a:xfrm rot="16200000">
              <a:off x="3361859" y="1404151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6" name="Стрелка вправо 4"/>
            <p:cNvSpPr/>
            <p:nvPr/>
          </p:nvSpPr>
          <p:spPr>
            <a:xfrm rot="16200000">
              <a:off x="3404927" y="1539168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sp>
        <p:nvSpPr>
          <p:cNvPr id="67" name="Кольцо 66"/>
          <p:cNvSpPr/>
          <p:nvPr/>
        </p:nvSpPr>
        <p:spPr>
          <a:xfrm>
            <a:off x="4219429" y="2855818"/>
            <a:ext cx="3668293" cy="2684239"/>
          </a:xfrm>
          <a:prstGeom prst="donut">
            <a:avLst>
              <a:gd name="adj" fmla="val 2833"/>
            </a:avLst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9" name="Блок-схема: альтернативный процесс 68"/>
          <p:cNvSpPr/>
          <p:nvPr/>
        </p:nvSpPr>
        <p:spPr>
          <a:xfrm>
            <a:off x="4591723" y="3352529"/>
            <a:ext cx="2955818" cy="1546472"/>
          </a:xfrm>
          <a:prstGeom prst="flowChartAlternateProcess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Нормативные документы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42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3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0E672C">
                  <a:alpha val="49020"/>
                </a:srgbClr>
              </a:clrFrom>
              <a:clrTo>
                <a:srgbClr val="0E672C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66" t="2635" r="114" b="-17146"/>
          <a:stretch/>
        </p:blipFill>
        <p:spPr bwMode="auto">
          <a:xfrm rot="4875179">
            <a:off x="5121779" y="1426443"/>
            <a:ext cx="3890610" cy="9167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94668" y="474882"/>
            <a:ext cx="3583447" cy="107721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6838" indent="-96838" algn="ctr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езбарьерная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среда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38689" y="3349284"/>
            <a:ext cx="3488069" cy="2246769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LeftFacing">
              <a:rot lat="324354" lon="2654986" rev="21389343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6838" indent="-96838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Информационная открытость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образовательного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процесса</a:t>
            </a:r>
          </a:p>
          <a:p>
            <a:pPr marL="96838" indent="-96838" algn="ctr">
              <a:buFont typeface="Arial" panose="020B0604020202020204" pitchFamily="34" charset="0"/>
              <a:buChar char="•"/>
            </a:pPr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6050826" y="1723200"/>
            <a:ext cx="449635" cy="282063"/>
            <a:chOff x="3275547" y="1490463"/>
            <a:chExt cx="459743" cy="287120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31" name="Стрелка вправо 30"/>
            <p:cNvSpPr/>
            <p:nvPr/>
          </p:nvSpPr>
          <p:spPr>
            <a:xfrm rot="16200000">
              <a:off x="3361859" y="1404151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Стрелка вправо 4"/>
            <p:cNvSpPr/>
            <p:nvPr/>
          </p:nvSpPr>
          <p:spPr>
            <a:xfrm rot="16200000">
              <a:off x="3404927" y="1539168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22" name="Группа 21"/>
          <p:cNvGrpSpPr/>
          <p:nvPr/>
        </p:nvGrpSpPr>
        <p:grpSpPr>
          <a:xfrm rot="766163">
            <a:off x="8052443" y="3514955"/>
            <a:ext cx="268757" cy="451646"/>
            <a:chOff x="4300695" y="2342987"/>
            <a:chExt cx="287120" cy="459743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9" name="Стрелка вправо 28"/>
            <p:cNvSpPr/>
            <p:nvPr/>
          </p:nvSpPr>
          <p:spPr>
            <a:xfrm>
              <a:off x="4300695" y="2342987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трелка вправо 6"/>
            <p:cNvSpPr/>
            <p:nvPr/>
          </p:nvSpPr>
          <p:spPr>
            <a:xfrm>
              <a:off x="4300695" y="2434936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23" name="Группа 22"/>
          <p:cNvGrpSpPr/>
          <p:nvPr/>
        </p:nvGrpSpPr>
        <p:grpSpPr>
          <a:xfrm rot="13418209">
            <a:off x="7493267" y="2171465"/>
            <a:ext cx="449635" cy="282063"/>
            <a:chOff x="3275547" y="3368135"/>
            <a:chExt cx="459743" cy="287120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7" name="Стрелка вправо 26"/>
            <p:cNvSpPr/>
            <p:nvPr/>
          </p:nvSpPr>
          <p:spPr>
            <a:xfrm rot="5400000">
              <a:off x="3361859" y="3281823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Стрелка вправо 8"/>
            <p:cNvSpPr/>
            <p:nvPr/>
          </p:nvSpPr>
          <p:spPr>
            <a:xfrm rot="5400000">
              <a:off x="3404927" y="3330704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24" name="Группа 23"/>
          <p:cNvGrpSpPr/>
          <p:nvPr/>
        </p:nvGrpSpPr>
        <p:grpSpPr>
          <a:xfrm rot="20600975">
            <a:off x="4224373" y="3470225"/>
            <a:ext cx="260870" cy="541105"/>
            <a:chOff x="2423023" y="2342987"/>
            <a:chExt cx="287120" cy="459743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5" name="Стрелка вправо 24"/>
            <p:cNvSpPr/>
            <p:nvPr/>
          </p:nvSpPr>
          <p:spPr>
            <a:xfrm rot="10800000">
              <a:off x="2423023" y="2342987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трелка вправо 10"/>
            <p:cNvSpPr/>
            <p:nvPr/>
          </p:nvSpPr>
          <p:spPr>
            <a:xfrm rot="21600000">
              <a:off x="2509159" y="2434936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grpSp>
        <p:nvGrpSpPr>
          <p:cNvPr id="33" name="Группа 32"/>
          <p:cNvGrpSpPr/>
          <p:nvPr/>
        </p:nvGrpSpPr>
        <p:grpSpPr>
          <a:xfrm rot="19002784">
            <a:off x="4483579" y="2270704"/>
            <a:ext cx="449635" cy="282063"/>
            <a:chOff x="3275547" y="1490463"/>
            <a:chExt cx="459743" cy="287120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43" name="Стрелка вправо 42"/>
            <p:cNvSpPr/>
            <p:nvPr/>
          </p:nvSpPr>
          <p:spPr>
            <a:xfrm rot="16200000">
              <a:off x="3361859" y="1404151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Стрелка вправо 4"/>
            <p:cNvSpPr/>
            <p:nvPr/>
          </p:nvSpPr>
          <p:spPr>
            <a:xfrm rot="16200000">
              <a:off x="3404927" y="1539168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sp>
        <p:nvSpPr>
          <p:cNvPr id="45" name="Кольцо 44"/>
          <p:cNvSpPr/>
          <p:nvPr/>
        </p:nvSpPr>
        <p:spPr>
          <a:xfrm>
            <a:off x="4503907" y="2078212"/>
            <a:ext cx="3474209" cy="2684239"/>
          </a:xfrm>
          <a:prstGeom prst="donut">
            <a:avLst>
              <a:gd name="adj" fmla="val 2833"/>
            </a:avLst>
          </a:prstGeom>
          <a:solidFill>
            <a:schemeClr val="tx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8504941" y="599815"/>
            <a:ext cx="3262109" cy="2246769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LeftFacing">
              <a:rot lat="21305479" lon="2401587" rev="21335902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109538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Адаптация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образовательных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программ</a:t>
            </a:r>
          </a:p>
          <a:p>
            <a:pPr marL="285750" indent="-109538" algn="ctr">
              <a:buFont typeface="Arial" panose="020B0604020202020204" pitchFamily="34" charset="0"/>
              <a:buChar char="•"/>
            </a:pP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285750" indent="-109538" algn="ctr">
              <a:buFont typeface="Arial" panose="020B0604020202020204" pitchFamily="34" charset="0"/>
              <a:buChar char="•"/>
            </a:pP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10639" y="462857"/>
            <a:ext cx="3357205" cy="2246769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RightFacing" fov="2400000">
              <a:rot lat="21006376" lon="19175070" rev="267082"/>
            </a:camera>
            <a:lightRig rig="flood" dir="t">
              <a:rot lat="0" lon="0" rev="13800000"/>
            </a:lightRig>
          </a:scene3d>
          <a:sp3d extrusionH="107950" prstMaterial="plastic">
            <a:bevelT w="69850" h="63500" prst="divot"/>
            <a:bevelB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109538" algn="ctr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Современные технические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программные средств обучения</a:t>
            </a:r>
          </a:p>
          <a:p>
            <a:pPr marL="285750" indent="-109538" algn="ctr">
              <a:buFont typeface="Arial" panose="020B0604020202020204" pitchFamily="34" charset="0"/>
              <a:buChar char="•"/>
            </a:pP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 rot="292689">
            <a:off x="660704" y="3461668"/>
            <a:ext cx="3276922" cy="1938992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ContrastingRightFacing">
              <a:rot lat="271441" lon="19524272" rev="416552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96838" indent="-96838" algn="ctr">
              <a:buFont typeface="Arial" panose="020B0604020202020204" pitchFamily="34" charset="0"/>
              <a:buChar char="•"/>
            </a:pP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рограмма </a:t>
            </a: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переподготовки </a:t>
            </a:r>
            <a:r>
              <a:rPr lang="ru-RU" sz="3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педагогических </a:t>
            </a:r>
            <a:r>
              <a:rPr lang="ru-RU" sz="3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кадров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27325" y="5408608"/>
            <a:ext cx="1627370" cy="5232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</a:rPr>
              <a:t>ЗАДАЧИ</a:t>
            </a:r>
            <a:endParaRPr lang="ru-RU" sz="2800" dirty="0">
              <a:solidFill>
                <a:srgbClr val="002060"/>
              </a:solidFill>
            </a:endParaRPr>
          </a:p>
        </p:txBody>
      </p:sp>
      <p:grpSp>
        <p:nvGrpSpPr>
          <p:cNvPr id="50" name="Группа 49"/>
          <p:cNvGrpSpPr/>
          <p:nvPr/>
        </p:nvGrpSpPr>
        <p:grpSpPr>
          <a:xfrm rot="16200000">
            <a:off x="6074723" y="4788369"/>
            <a:ext cx="401839" cy="624415"/>
            <a:chOff x="4300695" y="2342987"/>
            <a:chExt cx="287120" cy="459743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1" name="Стрелка вправо 50"/>
            <p:cNvSpPr/>
            <p:nvPr/>
          </p:nvSpPr>
          <p:spPr>
            <a:xfrm>
              <a:off x="4300695" y="2342987"/>
              <a:ext cx="287120" cy="459743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Стрелка вправо 6"/>
            <p:cNvSpPr/>
            <p:nvPr/>
          </p:nvSpPr>
          <p:spPr>
            <a:xfrm>
              <a:off x="4300695" y="2434936"/>
              <a:ext cx="200984" cy="275845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900"/>
            </a:p>
          </p:txBody>
        </p:sp>
      </p:grpSp>
      <p:sp>
        <p:nvSpPr>
          <p:cNvPr id="74" name="Блок-схема: альтернативный процесс 73"/>
          <p:cNvSpPr/>
          <p:nvPr/>
        </p:nvSpPr>
        <p:spPr>
          <a:xfrm>
            <a:off x="4876201" y="2574923"/>
            <a:ext cx="2699369" cy="1546472"/>
          </a:xfrm>
          <a:prstGeom prst="flowChartAlternateProcess">
            <a:avLst/>
          </a:prstGeom>
          <a:gradFill>
            <a:gsLst>
              <a:gs pos="24000">
                <a:schemeClr val="accent3">
                  <a:lumMod val="105000"/>
                  <a:satMod val="103000"/>
                  <a:tint val="73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Обучение инвалидов и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лиц с ОВЗ</a:t>
            </a:r>
          </a:p>
        </p:txBody>
      </p:sp>
      <p:pic>
        <p:nvPicPr>
          <p:cNvPr id="46" name="Picture 2" descr="Обои на kards.qip.ru - 3d-графика - Знак вопроса - Закачк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438" l="5703" r="90000">
                        <a14:foregroundMark x1="55156" y1="18262" x2="55156" y2="18262"/>
                        <a14:backgroundMark x1="25938" y1="27930" x2="25938" y2="27930"/>
                        <a14:backgroundMark x1="46719" y1="25391" x2="46719" y2="25391"/>
                        <a14:backgroundMark x1="23906" y1="7910" x2="23906" y2="7910"/>
                        <a14:backgroundMark x1="18750" y1="7227" x2="18750" y2="7227"/>
                        <a14:backgroundMark x1="17266" y1="36230" x2="17266" y2="36230"/>
                        <a14:backgroundMark x1="16719" y1="50781" x2="16719" y2="50781"/>
                        <a14:backgroundMark x1="16172" y1="58691" x2="16172" y2="58691"/>
                        <a14:backgroundMark x1="14766" y1="78418" x2="14766" y2="78418"/>
                        <a14:backgroundMark x1="17266" y1="90137" x2="17266" y2="90137"/>
                        <a14:backgroundMark x1="23906" y1="90820" x2="23906" y2="90820"/>
                        <a14:backgroundMark x1="15469" y1="61133" x2="15469" y2="61133"/>
                        <a14:backgroundMark x1="29141" y1="51270" x2="29141" y2="51270"/>
                        <a14:backgroundMark x1="41563" y1="53516" x2="41563" y2="53516"/>
                        <a14:backgroundMark x1="44063" y1="50391" x2="44063" y2="50391"/>
                        <a14:backgroundMark x1="37031" y1="52148" x2="37031" y2="521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854" y="4011035"/>
            <a:ext cx="1114911" cy="75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Прямоугольник 33"/>
          <p:cNvSpPr/>
          <p:nvPr/>
        </p:nvSpPr>
        <p:spPr>
          <a:xfrm>
            <a:off x="-1" y="0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-7683" y="6550223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5356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65" grpId="0" animBg="1"/>
      <p:bldP spid="68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" y="0"/>
            <a:ext cx="12192001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Архитектурная доступность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550223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61665"/>
            <a:ext cx="6451601" cy="60885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977" y="3708571"/>
            <a:ext cx="2780017" cy="27739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977" y="684891"/>
            <a:ext cx="2260362" cy="21021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492" y="3776303"/>
            <a:ext cx="2199942" cy="20995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174" y="684891"/>
            <a:ext cx="2154285" cy="205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507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" y="0"/>
            <a:ext cx="12192001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Раздел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«Доступная среда»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550223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r="460" b="22499"/>
          <a:stretch/>
        </p:blipFill>
        <p:spPr>
          <a:xfrm>
            <a:off x="-1" y="445012"/>
            <a:ext cx="7095068" cy="59872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3" t="-227" r="723" b="28276"/>
          <a:stretch/>
        </p:blipFill>
        <p:spPr>
          <a:xfrm>
            <a:off x="3547533" y="906677"/>
            <a:ext cx="7026160" cy="53576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72" b="5770"/>
          <a:stretch/>
        </p:blipFill>
        <p:spPr>
          <a:xfrm>
            <a:off x="7680983" y="1372286"/>
            <a:ext cx="4505155" cy="51691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326" y="-36141"/>
            <a:ext cx="2260812" cy="235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6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" y="0"/>
            <a:ext cx="12192001" cy="40011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мероприятиях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550223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30822" y="0"/>
            <a:ext cx="73510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016" y="2520090"/>
            <a:ext cx="6122703" cy="40301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109"/>
            <a:ext cx="6187915" cy="61501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048" y="437981"/>
            <a:ext cx="2510119" cy="235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830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1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" y="-41695"/>
            <a:ext cx="12191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61090111"/>
              </p:ext>
            </p:extLst>
          </p:nvPr>
        </p:nvGraphicFramePr>
        <p:xfrm>
          <a:off x="0" y="3144952"/>
          <a:ext cx="6128084" cy="3400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Объект 23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51826699"/>
              </p:ext>
            </p:extLst>
          </p:nvPr>
        </p:nvGraphicFramePr>
        <p:xfrm>
          <a:off x="6128085" y="3144952"/>
          <a:ext cx="6063915" cy="3400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-78867"/>
            <a:ext cx="12192001" cy="369332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Количество инвалидов и лиц с ОВЗ в ПОО Тюменской области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2" y="6545179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Объект 1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6924262"/>
              </p:ext>
            </p:extLst>
          </p:nvPr>
        </p:nvGraphicFramePr>
        <p:xfrm>
          <a:off x="3588084" y="327638"/>
          <a:ext cx="5384800" cy="2656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917"/>
            <a:ext cx="2510820" cy="167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099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564" y="298710"/>
            <a:ext cx="5414902" cy="54582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16640" y="-9067"/>
            <a:ext cx="12192001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Окружное методическое объединение Уральского Федерального округа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16641" y="6550223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75" y="800695"/>
            <a:ext cx="5452575" cy="44542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7" y="5637696"/>
            <a:ext cx="608353" cy="8650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36" y="5579848"/>
            <a:ext cx="1024163" cy="9229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2854" y="5471425"/>
            <a:ext cx="1002506" cy="10609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233" y="5691175"/>
            <a:ext cx="849744" cy="7966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832" y="5682209"/>
            <a:ext cx="960367" cy="91370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80" y="5734415"/>
            <a:ext cx="1123052" cy="63809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805" y="5526305"/>
            <a:ext cx="1097603" cy="10753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069" y="5471425"/>
            <a:ext cx="1333495" cy="108279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524" y="5055822"/>
            <a:ext cx="939750" cy="147068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516" y="5574498"/>
            <a:ext cx="1002489" cy="95793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902" y="5579848"/>
            <a:ext cx="997641" cy="86595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2"/>
          <a:stretch/>
        </p:blipFill>
        <p:spPr>
          <a:xfrm>
            <a:off x="1829571" y="5637696"/>
            <a:ext cx="946944" cy="87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636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-78867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0223"/>
            <a:ext cx="12192001" cy="307777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065" y="202187"/>
            <a:ext cx="4464101" cy="634803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342056" y="4084935"/>
            <a:ext cx="75078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Благодарю за внимание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6901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6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7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4090</TotalTime>
  <Words>905</Words>
  <Application>Microsoft Office PowerPoint</Application>
  <PresentationFormat>Широкоэкранный</PresentationFormat>
  <Paragraphs>77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nout1_10_12</dc:creator>
  <cp:lastModifiedBy>User</cp:lastModifiedBy>
  <cp:revision>368</cp:revision>
  <cp:lastPrinted>2016-12-21T12:27:02Z</cp:lastPrinted>
  <dcterms:created xsi:type="dcterms:W3CDTF">2015-02-26T11:31:25Z</dcterms:created>
  <dcterms:modified xsi:type="dcterms:W3CDTF">2016-12-22T03:55:04Z</dcterms:modified>
</cp:coreProperties>
</file>